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SemiBold"/>
      <p:bold r:id="rId16"/>
    </p:embeddedFont>
    <p:embeddedFont>
      <p:font typeface="Pretendard Regular"/>
      <p:regular r:id="rId17"/>
    </p:embeddedFont>
    <p:embeddedFont>
      <p:font typeface="Pretendard Bold"/>
      <p:bold r:id="rId18"/>
    </p:embeddedFont>
    <p:embeddedFont>
      <p:font typeface="Noto Sans CJK KR Bold"/>
      <p:bold r:id="rId19"/>
    </p:embeddedFont>
    <p:embeddedFont>
      <p:font typeface="Noto Sans CJK KR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0.png" Type="http://schemas.openxmlformats.org/officeDocument/2006/relationships/image"/><Relationship Id="rId8" Target="../media/image16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18" Target="../media/image33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42200" y="2374900"/>
            <a:ext cx="3390900" cy="60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416800" y="2501900"/>
            <a:ext cx="3454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코디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추천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SemiBold"/>
              </a:rPr>
              <a:t>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" y="3467100"/>
            <a:ext cx="178816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뭐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입을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지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고민될</a:t>
            </a:r>
            <a:r>
              <a:rPr lang="en-US" sz="62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6200" b="false" i="false" u="none" strike="noStrike">
                <a:solidFill>
                  <a:srgbClr val="23294A"/>
                </a:solidFill>
                <a:ea typeface="Pretendard Regular"/>
              </a:rPr>
              <a:t>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20800" y="1028700"/>
            <a:ext cx="3314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DATE. 2025.5.12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1028700"/>
            <a:ext cx="2654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519"/>
              </a:lnSpc>
            </a:pPr>
            <a:r>
              <a:rPr lang="en-US" sz="1400" b="false" i="false" u="none" strike="noStrike">
                <a:solidFill>
                  <a:srgbClr val="23294A"/>
                </a:solidFill>
                <a:latin typeface="Pretendard Regular"/>
              </a:rPr>
              <a:t>PROGRAMMING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" y="4292600"/>
            <a:ext cx="18084800" cy="252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4200" b="false" i="false" u="none" strike="noStrike">
                <a:solidFill>
                  <a:srgbClr val="23294A"/>
                </a:solidFill>
                <a:latin typeface="Pretendard SemiBold"/>
              </a:rPr>
              <a:t>MYCODY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4445000"/>
            <a:ext cx="4406900" cy="977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01700" y="4572000"/>
            <a:ext cx="4508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6279"/>
              </a:lnSpc>
            </a:pPr>
            <a:r>
              <a:rPr lang="en-US" sz="3900" b="false" i="false" u="none" strike="noStrike">
                <a:solidFill>
                  <a:srgbClr val="FFFFFF"/>
                </a:solidFill>
                <a:latin typeface="Pretendard Semi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43300" y="9563100"/>
            <a:ext cx="1181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7900" y="3733800"/>
            <a:ext cx="1104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3300" y="44577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프로젝트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 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6000" y="5359400"/>
            <a:ext cx="354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이름과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설명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97900" y="3733800"/>
            <a:ext cx="1104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53300" y="44577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기획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배경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및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목적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6000" y="5359400"/>
            <a:ext cx="354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앱을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기획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했는가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77900" y="3733800"/>
            <a:ext cx="1104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33300" y="44577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시장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조사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6000" y="5194300"/>
            <a:ext cx="354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다른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조사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마이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코디의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차별점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60600" y="6362700"/>
            <a:ext cx="1104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000" y="70993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주요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기능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400" y="8001000"/>
            <a:ext cx="354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앱이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가지고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차별화된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기능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50500" y="6350000"/>
            <a:ext cx="1104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5900" y="70993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개발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일정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8600" y="8001000"/>
            <a:ext cx="354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간트차트로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정리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CONTENTS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68500" y="6362700"/>
            <a:ext cx="1104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23900" y="70993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기대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49300" y="7848600"/>
            <a:ext cx="354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마이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코디가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어떤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효과를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가져다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것인가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23000" y="6299200"/>
            <a:ext cx="812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7180CB"/>
                </a:solidFill>
                <a:latin typeface="Pretendard SemiBold"/>
              </a:rPr>
              <a:t>05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38700" y="7099300"/>
            <a:ext cx="3581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기술</a:t>
            </a:r>
            <a:r>
              <a:rPr lang="en-US" sz="32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23294A"/>
                </a:solidFill>
                <a:ea typeface="Pretendard SemiBold"/>
              </a:rPr>
              <a:t>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851400" y="7848600"/>
            <a:ext cx="35433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개발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 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도구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기능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구현에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636573"/>
                </a:solidFill>
                <a:ea typeface="Pretendard Regular"/>
              </a:rPr>
              <a:t>도구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3530600"/>
            <a:ext cx="6883400" cy="5130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ABOUT MYCODY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MYCODY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9000" y="5372100"/>
            <a:ext cx="89789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프로젝트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명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: MYCODY (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마이코디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)
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간단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소개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: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키워드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(ex.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무슨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상황에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입을지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어떤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옷을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입을지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)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입력하면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AI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코디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이미지를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생성해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사용자가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무엇을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입으면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좋을지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추천하는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개인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맞춤형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패션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코디</a:t>
            </a:r>
            <a:r>
              <a:rPr lang="en-US" sz="25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3294A"/>
                </a:solidFill>
                <a:ea typeface="Pretendard Regular"/>
              </a:rPr>
              <a:t>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ABOUT MYCODY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기획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배경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및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300" y="3454400"/>
            <a:ext cx="14262100" cy="295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나가야하는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일이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생겼을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무엇을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고민하는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분명히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한번쯤은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SNS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옷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쇼핑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앱에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들어가도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옷이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나에게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어울리는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경우도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많습니다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MYCODY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도움이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되기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장소에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나가는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체형은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받으면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코디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제공하여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패션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스타일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제안이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앱입니다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3530600"/>
            <a:ext cx="3848100" cy="518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68900" y="3530600"/>
            <a:ext cx="3848100" cy="518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3530600"/>
            <a:ext cx="3848100" cy="518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98500" y="3530600"/>
            <a:ext cx="3848100" cy="518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17700" y="4051300"/>
            <a:ext cx="1397000" cy="139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2032000" y="6350000"/>
            <a:ext cx="18542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159500" y="6375400"/>
            <a:ext cx="18542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274300" y="6375400"/>
            <a:ext cx="18542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4389100" y="6375400"/>
            <a:ext cx="18542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024100" y="4330700"/>
            <a:ext cx="609600" cy="86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4051300"/>
            <a:ext cx="13970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00800" y="4051300"/>
            <a:ext cx="13716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15600" y="4051300"/>
            <a:ext cx="1371600" cy="137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16000" y="57023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무신사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1400" y="6680200"/>
            <a:ext cx="38862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인지도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높은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쇼핑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각종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브랜드의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다양한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상품들을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판매해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다양한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있음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남녀노소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모두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이용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가능해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접근성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좋음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30800" y="56769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룩핀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43500" y="6743700"/>
            <a:ext cx="38862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남성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전용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쇼핑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코디하고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싶은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카테고리를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선택하면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해당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옷으로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가능한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보여줌</a:t>
            </a:r>
          </a:p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45600" y="57023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에이블리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58300" y="6680200"/>
            <a:ext cx="38862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여성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전용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쇼핑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(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남성도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있지만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규모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작음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추천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기능은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따로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없지만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액세서리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뷰티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옷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뿐만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아니라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다양한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아이템을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있음</a:t>
            </a:r>
          </a:p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73100" y="56769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마이코디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85800" y="6896100"/>
            <a:ext cx="38862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다른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쇼핑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앱에는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없는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개인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맞춤형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지원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남녀노소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상관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없이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오로지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사용자에게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맞춰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추천해줌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시장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조사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3530600"/>
            <a:ext cx="3848100" cy="518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34700" y="3530600"/>
            <a:ext cx="3848100" cy="518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75200" y="4051300"/>
            <a:ext cx="1397000" cy="139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53900" y="4051300"/>
            <a:ext cx="13970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07900" y="4368800"/>
            <a:ext cx="889000" cy="88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4546600" y="6350000"/>
            <a:ext cx="18542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925300" y="6350000"/>
            <a:ext cx="18542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41900" y="4318000"/>
            <a:ext cx="8763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530600" y="57023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체형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별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43300" y="6896100"/>
            <a:ext cx="38862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사용자의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체형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(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키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몸무게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)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정보를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받으면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해당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정보를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바탕으로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AI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이미지를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생성해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코디를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추천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96600" y="5676900"/>
            <a:ext cx="3898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상황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별</a:t>
            </a:r>
            <a:r>
              <a:rPr lang="en-US" sz="2400" b="false" i="false" u="none" strike="noStrike">
                <a:solidFill>
                  <a:srgbClr val="23294A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23294A"/>
                </a:solidFill>
                <a:ea typeface="Pretendard SemiBold"/>
              </a:rPr>
              <a:t>추천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2000" y="6883400"/>
            <a:ext cx="38862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어떤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상황에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입어야하는지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상황을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입력하면</a:t>
            </a:r>
          </a:p>
          <a:p>
            <a:pPr algn="ctr" lvl="0">
              <a:lnSpc>
                <a:spcPct val="124499"/>
              </a:lnSpc>
            </a:pP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해당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상황에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맞는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코디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추천</a:t>
            </a:r>
          </a:p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(EX.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경조사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,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데이트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636573"/>
                </a:solidFill>
                <a:ea typeface="Pretendard Regular"/>
              </a:rPr>
              <a:t>등</a:t>
            </a:r>
            <a:r>
              <a:rPr lang="en-US" sz="1500" b="false" i="false" u="none" strike="noStrike">
                <a:solidFill>
                  <a:srgbClr val="636573"/>
                </a:solidFill>
                <a:latin typeface="Pretendard Regular"/>
              </a:rPr>
              <a:t>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SERVICE POINT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주요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70600" y="2959100"/>
            <a:ext cx="6159500" cy="6134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93500" y="3390900"/>
            <a:ext cx="4826000" cy="229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93500" y="6553200"/>
            <a:ext cx="4953000" cy="229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7100" y="6565900"/>
            <a:ext cx="4635500" cy="185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35200" y="3390900"/>
            <a:ext cx="4635500" cy="185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77200" y="4953000"/>
            <a:ext cx="2159000" cy="215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635000"/>
            <a:ext cx="15532100" cy="1930400"/>
          </a:xfrm>
          <a:prstGeom prst="rect">
            <a:avLst/>
          </a:prstGeom>
          <a:effectLst>
            <a:outerShdw dir="2700000" dist="88819" blurRad="36883">
              <a:srgbClr val="000000">
                <a:alpha val="18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360400" y="6781800"/>
            <a:ext cx="2082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4B1B9"/>
                </a:solidFill>
                <a:latin typeface="Noto Sans CJK KR Bold"/>
              </a:rPr>
              <a:t>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6700" y="3619500"/>
            <a:ext cx="219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2E294F"/>
                </a:solidFill>
                <a:latin typeface="Noto Sans CJK KR Bold"/>
              </a:rPr>
              <a:t>Flont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6900" y="3619500"/>
            <a:ext cx="2171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9155A2"/>
                </a:solidFill>
                <a:latin typeface="Noto Sans CJK KR Bold"/>
              </a:rPr>
              <a:t>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81700" y="1104900"/>
            <a:ext cx="6311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2E294F"/>
                </a:solidFill>
                <a:ea typeface="S-Core Dream 6 Bold"/>
              </a:rPr>
              <a:t>기술</a:t>
            </a:r>
            <a:r>
              <a:rPr lang="en-US" sz="3500" b="false" i="false" u="none" strike="noStrike">
                <a:solidFill>
                  <a:srgbClr val="2E294F"/>
                </a:solidFill>
                <a:latin typeface="S-Core Dream 6 Bold"/>
              </a:rPr>
              <a:t> </a:t>
            </a:r>
            <a:r>
              <a:rPr lang="ko-KR" sz="3500" b="false" i="false" u="none" strike="noStrike">
                <a:solidFill>
                  <a:srgbClr val="2E294F"/>
                </a:solidFill>
                <a:ea typeface="S-Core Dream 6 Bold"/>
              </a:rPr>
              <a:t>스택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0500" y="1803400"/>
            <a:ext cx="5219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개발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도구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1300" y="6781800"/>
            <a:ext cx="2247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E3A0C4"/>
                </a:solidFill>
                <a:latin typeface="Noto Sans CJK KR Bold"/>
              </a:rPr>
              <a:t>Version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9601200"/>
            <a:ext cx="134239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585200" y="5740400"/>
            <a:ext cx="120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2E294F"/>
                </a:solidFill>
                <a:latin typeface="Noto Sans CJK KR Bold"/>
              </a:rPr>
              <a:t>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67600" y="3937000"/>
            <a:ext cx="673100" cy="1168400"/>
          </a:xfrm>
          <a:prstGeom prst="rect">
            <a:avLst/>
          </a:prstGeom>
          <a:effectLst>
            <a:outerShdw dir="2700000" dist="49812" blurRad="48428">
              <a:srgbClr val="000000">
                <a:alpha val="5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500" b="false" i="false" u="none" strike="noStrike" spc="-200">
                <a:solidFill>
                  <a:srgbClr val="FFFFFF"/>
                </a:solidFill>
                <a:latin typeface="Noto Sans CJK KR Bold"/>
              </a:rPr>
              <a:t>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6200" y="3962400"/>
            <a:ext cx="673100" cy="1168400"/>
          </a:xfrm>
          <a:prstGeom prst="rect">
            <a:avLst/>
          </a:prstGeom>
          <a:effectLst>
            <a:outerShdw dir="1260000" dist="49812" blurRad="48428">
              <a:srgbClr val="000000">
                <a:alpha val="22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500" b="false" i="false" u="none" strike="noStrike" spc="-200">
                <a:solidFill>
                  <a:srgbClr val="FFFFFF"/>
                </a:solidFill>
                <a:latin typeface="Noto Sans CJK KR Bold"/>
              </a:rPr>
              <a:t>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7600" y="6705600"/>
            <a:ext cx="800100" cy="1168400"/>
          </a:xfrm>
          <a:prstGeom prst="rect">
            <a:avLst/>
          </a:prstGeom>
          <a:effectLst>
            <a:outerShdw dir="960000" dist="49812" blurRad="48428">
              <a:srgbClr val="000000">
                <a:alpha val="13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500" b="false" i="false" u="none" strike="noStrike" spc="-200">
                <a:solidFill>
                  <a:srgbClr val="FFFFFF"/>
                </a:solidFill>
                <a:latin typeface="Noto Sans CJK KR Bold"/>
              </a:rPr>
              <a:t>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37800" y="6794500"/>
            <a:ext cx="673100" cy="1168400"/>
          </a:xfrm>
          <a:prstGeom prst="rect">
            <a:avLst/>
          </a:prstGeom>
          <a:effectLst>
            <a:outerShdw dir="20340000" dist="49812" blurRad="48428">
              <a:srgbClr val="000000">
                <a:alpha val="13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500" b="false" i="false" u="none" strike="noStrike" spc="-200">
                <a:solidFill>
                  <a:srgbClr val="FFFFFF"/>
                </a:solidFill>
                <a:latin typeface="Noto Sans CJK KR Bold"/>
              </a:rPr>
              <a:t>D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6578600"/>
            <a:ext cx="1168400" cy="116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3390900"/>
            <a:ext cx="1168400" cy="1168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35300" y="6578600"/>
            <a:ext cx="1168400" cy="1168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35300" y="3390900"/>
            <a:ext cx="1168400" cy="1168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0200" y="6769100"/>
            <a:ext cx="736600" cy="787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49600" y="3505200"/>
            <a:ext cx="965200" cy="965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014700" y="6781800"/>
            <a:ext cx="647700" cy="571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781300" y="7797800"/>
            <a:ext cx="2844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GitHub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Noto Sans CJK KR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76400" y="3632200"/>
            <a:ext cx="6858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113000" y="9398000"/>
            <a:ext cx="1790700" cy="4318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806700" y="4076700"/>
            <a:ext cx="2844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프론트엔드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: Flutter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디자인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: Android Studio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(UI/UX 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설계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백엔드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: Spring Boot(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예정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Noto Sans CJK KR Regular"/>
              </a:rPr>
              <a:t/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674600" y="7797800"/>
            <a:ext cx="2844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MySQL or</a:t>
            </a:r>
          </a:p>
          <a:p>
            <a:pPr algn="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MariaDB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30100" y="4419600"/>
            <a:ext cx="32766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이미지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생성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AI : Stable Diffusion</a:t>
            </a:r>
          </a:p>
          <a:p>
            <a:pPr algn="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(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변경될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수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 </a:t>
            </a:r>
            <a:r>
              <a:rPr lang="ko-KR" sz="1900" b="false" i="false" u="none" strike="noStrike" spc="-100">
                <a:solidFill>
                  <a:srgbClr val="787878"/>
                </a:solidFill>
                <a:ea typeface="S-Core Dream 4 Regular"/>
              </a:rPr>
              <a:t>있음</a:t>
            </a:r>
            <a:r>
              <a:rPr lang="en-US" sz="1900" b="false" i="false" u="none" strike="noStrike" spc="-100">
                <a:solidFill>
                  <a:srgbClr val="787878"/>
                </a:solidFill>
                <a:latin typeface="S-Core Dream 4 Regular"/>
              </a:rPr>
              <a:t>)</a:t>
            </a:r>
          </a:p>
          <a:p>
            <a:pPr algn="r" lvl="0">
              <a:lnSpc>
                <a:spcPct val="116199"/>
              </a:lnSpc>
            </a:pPr>
            <a:r>
              <a:rPr lang="en-US" sz="1900" b="false" i="false" u="none" strike="noStrike" spc="-100">
                <a:solidFill>
                  <a:srgbClr val="787878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19200" y="1536700"/>
          <a:ext cx="15836900" cy="8255000"/>
        </p:xfrm>
        <a:graphic>
          <a:graphicData uri="http://schemas.openxmlformats.org/drawingml/2006/table">
            <a:tbl>
              <a:tblPr/>
              <a:tblGrid>
                <a:gridCol w="2641600"/>
                <a:gridCol w="2641600"/>
                <a:gridCol w="2641600"/>
                <a:gridCol w="2641600"/>
                <a:gridCol w="2641600"/>
                <a:gridCol w="2641600"/>
              </a:tblGrid>
              <a:tr h="1104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4A9EED"/>
                          </a:solidFill>
                          <a:ea typeface="S-Core Dream 5 Medium"/>
                        </a:rPr>
                        <a:t>주차</a:t>
                      </a:r>
                      <a:r>
                        <a:rPr lang="en-US" sz="1800" b="false" i="false" u="none" strike="noStrike">
                          <a:solidFill>
                            <a:srgbClr val="4A9EED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1800" b="false" i="false" u="none" strike="noStrike">
                          <a:solidFill>
                            <a:srgbClr val="4A9EED"/>
                          </a:solidFill>
                          <a:ea typeface="S-Core Dream 5 Medium"/>
                        </a:rPr>
                        <a:t>요일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D3D3D"/>
                          </a:solidFill>
                          <a:ea typeface="S-Core Dream 5 Medium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4A9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D3D3D"/>
                          </a:solidFill>
                          <a:ea typeface="S-Core Dream 5 Medium"/>
                        </a:rPr>
                        <a:t>화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D3D3D"/>
                          </a:solidFill>
                          <a:ea typeface="S-Core Dream 5 Medium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4A9E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D3D3D"/>
                          </a:solidFill>
                          <a:ea typeface="S-Core Dream 5 Medium"/>
                        </a:rPr>
                        <a:t>목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3D3D3D"/>
                          </a:solidFill>
                          <a:ea typeface="S-Core Dream 5 Medium"/>
                        </a:rPr>
                        <a:t>금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861" cmpd="sng" algn="ctr" cap="flat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1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04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2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3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4~5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6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>7</a:t>
                      </a:r>
                      <a:r>
                        <a:rPr lang="ko-KR" sz="1600" b="false" i="false" u="none" strike="noStrike">
                          <a:solidFill>
                            <a:srgbClr val="3D3D3D"/>
                          </a:solidFill>
                          <a:ea typeface="S-Core Dream 4 Regular"/>
                        </a:rPr>
                        <a:t>주차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3D3D3D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3860800" y="3378200"/>
            <a:ext cx="12687300" cy="11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3911600" y="4381500"/>
            <a:ext cx="12649200" cy="11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3911600" y="5372100"/>
            <a:ext cx="12649200" cy="11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3911600" y="6375400"/>
            <a:ext cx="12649200" cy="11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60800" y="3200400"/>
            <a:ext cx="4787900" cy="444500"/>
          </a:xfrm>
          <a:prstGeom prst="rect">
            <a:avLst/>
          </a:prstGeom>
          <a:effectLst>
            <a:outerShdw dir="5400000" dist="0" blurRad="25106">
              <a:srgbClr val="3D3D3D">
                <a:alpha val="4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11600" y="4241800"/>
            <a:ext cx="7874000" cy="444500"/>
          </a:xfrm>
          <a:prstGeom prst="rect">
            <a:avLst/>
          </a:prstGeom>
          <a:effectLst>
            <a:outerShdw dir="5400000" dist="0" blurRad="25106">
              <a:srgbClr val="4A9EED">
                <a:alpha val="6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60800" y="5181600"/>
            <a:ext cx="12179300" cy="444500"/>
          </a:xfrm>
          <a:prstGeom prst="rect">
            <a:avLst/>
          </a:prstGeom>
          <a:effectLst>
            <a:outerShdw dir="5400000" dist="0" blurRad="25106">
              <a:srgbClr val="3D3D3D">
                <a:alpha val="4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11600" y="6146800"/>
            <a:ext cx="12649200" cy="444500"/>
          </a:xfrm>
          <a:prstGeom prst="rect">
            <a:avLst/>
          </a:prstGeom>
          <a:effectLst>
            <a:outerShdw dir="5400000" dist="0" blurRad="25106">
              <a:srgbClr val="4A9EED">
                <a:alpha val="6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5003800" y="571500"/>
            <a:ext cx="5181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777"/>
              </a:lnSpc>
            </a:pPr>
            <a:r>
              <a:rPr lang="ko-KR" sz="3900" b="false" i="false" u="none" strike="noStrike" spc="-200">
                <a:solidFill>
                  <a:srgbClr val="3D3D3D"/>
                </a:solidFill>
                <a:ea typeface="S-Core Dream 6 Bold"/>
              </a:rPr>
              <a:t>개발</a:t>
            </a:r>
            <a:r>
              <a:rPr lang="en-US" sz="3900" b="false" i="false" u="none" strike="noStrike" spc="-200">
                <a:solidFill>
                  <a:srgbClr val="3D3D3D"/>
                </a:solidFill>
                <a:latin typeface="S-Core Dream 6 Bold"/>
              </a:rPr>
              <a:t> </a:t>
            </a:r>
            <a:r>
              <a:rPr lang="ko-KR" sz="3900" b="false" i="false" u="none" strike="noStrike" spc="-200">
                <a:solidFill>
                  <a:srgbClr val="3D3D3D"/>
                </a:solidFill>
                <a:ea typeface="S-Core Dream 6 Bold"/>
              </a:rPr>
              <a:t>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29200" y="3225800"/>
            <a:ext cx="2324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기획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및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요구사항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4900" y="43434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UI/UX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설계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,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화면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시안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제작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04100" y="5194300"/>
            <a:ext cx="5016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Flutter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화면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개발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,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백엔드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구조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23200" y="6197600"/>
            <a:ext cx="5105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AI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이미지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생성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기능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연동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3911600" y="7302500"/>
            <a:ext cx="12649200" cy="114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0" y="7112000"/>
            <a:ext cx="5867400" cy="444500"/>
          </a:xfrm>
          <a:prstGeom prst="rect">
            <a:avLst/>
          </a:prstGeom>
          <a:effectLst>
            <a:outerShdw dir="5400000" dist="0" blurRad="25106">
              <a:srgbClr val="3D3D3D">
                <a:alpha val="45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6108700" y="7175500"/>
            <a:ext cx="1841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기능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통합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및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테스트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3860800" y="8432800"/>
            <a:ext cx="12687300" cy="11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30700" y="8204200"/>
            <a:ext cx="9956800" cy="444500"/>
          </a:xfrm>
          <a:prstGeom prst="rect">
            <a:avLst/>
          </a:prstGeom>
          <a:effectLst>
            <a:outerShdw dir="5400000" dist="0" blurRad="25106">
              <a:srgbClr val="4A9EED">
                <a:alpha val="60000"/>
              </a:srgbClr>
            </a:outerShdw>
          </a:effectLst>
        </p:spPr>
      </p:pic>
      <p:sp>
        <p:nvSpPr>
          <p:cNvPr name="TextBox 21" id="21"/>
          <p:cNvSpPr txBox="true"/>
          <p:nvPr/>
        </p:nvSpPr>
        <p:spPr>
          <a:xfrm rot="0">
            <a:off x="7581900" y="8255000"/>
            <a:ext cx="355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5167"/>
              </a:lnSpc>
            </a:pP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버그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수정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및</a:t>
            </a:r>
            <a:r>
              <a:rPr lang="en-US" sz="1700" b="false" i="false" u="none" strike="noStrike" spc="-100">
                <a:solidFill>
                  <a:srgbClr val="EBEBEB"/>
                </a:solidFill>
                <a:latin typeface="S-Core Dream 3 Light"/>
              </a:rPr>
              <a:t> </a:t>
            </a:r>
            <a:r>
              <a:rPr lang="ko-KR" sz="1700" b="false" i="false" u="none" strike="noStrike" spc="-100">
                <a:solidFill>
                  <a:srgbClr val="EBEBEB"/>
                </a:solidFill>
                <a:ea typeface="S-Core Dream 3 Light"/>
              </a:rPr>
              <a:t>개선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0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" y="4025900"/>
            <a:ext cx="6629400" cy="1219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94900" y="4025900"/>
            <a:ext cx="6629400" cy="1219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55100" y="4508500"/>
            <a:ext cx="1651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3700" y="5499100"/>
            <a:ext cx="6629400" cy="1219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94900" y="5499100"/>
            <a:ext cx="66294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55100" y="5994400"/>
            <a:ext cx="165100" cy="279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282700" y="9550400"/>
            <a:ext cx="3124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MIRI COMPANY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9601200"/>
            <a:ext cx="266700" cy="177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787900" y="914400"/>
            <a:ext cx="871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en-US" sz="2400" b="false" i="false" u="none" strike="noStrike">
                <a:solidFill>
                  <a:srgbClr val="7180CB"/>
                </a:solidFill>
                <a:latin typeface="Pretendard Regular"/>
              </a:rPr>
              <a:t>SUCCESS 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37100" y="1346200"/>
            <a:ext cx="88265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919"/>
              </a:lnSpc>
            </a:pP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기대</a:t>
            </a:r>
            <a:r>
              <a:rPr lang="en-US" sz="6800" b="false" i="false" u="none" strike="noStrike">
                <a:solidFill>
                  <a:srgbClr val="23294A"/>
                </a:solidFill>
                <a:latin typeface="Pretendard Bold"/>
              </a:rPr>
              <a:t> </a:t>
            </a:r>
            <a:r>
              <a:rPr lang="ko-KR" sz="6800" b="false" i="false" u="none" strike="noStrike">
                <a:solidFill>
                  <a:srgbClr val="23294A"/>
                </a:solidFill>
                <a:ea typeface="Pretendard Bold"/>
              </a:rPr>
              <a:t>효과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43300" y="9563100"/>
            <a:ext cx="1181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500" b="false" i="false" u="none" strike="noStrike">
                <a:solidFill>
                  <a:srgbClr val="7180CB"/>
                </a:solidFill>
                <a:latin typeface="Pretendard Regular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8300" y="4457700"/>
            <a:ext cx="6680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당장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나가야하는데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뭘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입어야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할지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모르겠어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69500" y="4457700"/>
            <a:ext cx="66802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정보만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입력하면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나에게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맞는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코디를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빠르게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추천합니다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8300" y="5943600"/>
            <a:ext cx="6680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SNS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에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올라온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사진처럼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입었는데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뭔가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안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6F6FE"/>
                </a:solidFill>
                <a:ea typeface="Pretendard Regular"/>
              </a:rPr>
              <a:t>어울려</a:t>
            </a:r>
            <a:r>
              <a:rPr lang="en-US" sz="1900" b="false" i="false" u="none" strike="noStrike">
                <a:solidFill>
                  <a:srgbClr val="F6F6FE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69500" y="5778500"/>
            <a:ext cx="6680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모델이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아닌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사용자의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체형에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맞춰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추천해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주어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나에게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어울리는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코디를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얻을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수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23294A"/>
                </a:solidFill>
                <a:ea typeface="Pretendard Regular"/>
              </a:rPr>
              <a:t>있음</a:t>
            </a:r>
            <a:r>
              <a:rPr lang="en-US" sz="1900" b="false" i="false" u="none" strike="noStrike">
                <a:solidFill>
                  <a:srgbClr val="23294A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